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2" r:id="rId3"/>
    <p:sldId id="340" r:id="rId5"/>
    <p:sldId id="374" r:id="rId6"/>
    <p:sldId id="375" r:id="rId7"/>
    <p:sldId id="378" r:id="rId8"/>
    <p:sldId id="379" r:id="rId9"/>
    <p:sldId id="380" r:id="rId10"/>
    <p:sldId id="381" r:id="rId11"/>
    <p:sldId id="416" r:id="rId12"/>
    <p:sldId id="382" r:id="rId13"/>
    <p:sldId id="383" r:id="rId14"/>
    <p:sldId id="384" r:id="rId15"/>
    <p:sldId id="385" r:id="rId16"/>
    <p:sldId id="388" r:id="rId17"/>
    <p:sldId id="389" r:id="rId18"/>
    <p:sldId id="390" r:id="rId19"/>
    <p:sldId id="391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377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4" r:id="rId41"/>
    <p:sldId id="376" r:id="rId42"/>
  </p:sldIdLst>
  <p:sldSz cx="9144000" cy="5143500" type="screen16x9"/>
  <p:notesSz cx="6858000" cy="9144000"/>
  <p:custDataLst>
    <p:tags r:id="rId46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062"/>
    <a:srgbClr val="537285"/>
    <a:srgbClr val="FEFEFE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2" autoAdjust="0"/>
    <p:restoredTop sz="94660"/>
  </p:normalViewPr>
  <p:slideViewPr>
    <p:cSldViewPr snapToGrid="0">
      <p:cViewPr>
        <p:scale>
          <a:sx n="125" d="100"/>
          <a:sy n="125" d="100"/>
        </p:scale>
        <p:origin x="1218" y="528"/>
      </p:cViewPr>
      <p:guideLst>
        <p:guide orient="horz" pos="1640"/>
        <p:guide pos="2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5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alphaModFix amt="4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14.xml"/><Relationship Id="rId2" Type="http://schemas.microsoft.com/office/2007/relationships/hdphoto" Target="../media/image3.wdp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500" r="12500"/>
          <a:stretch>
            <a:fillRect/>
          </a:stretch>
        </p:blipFill>
        <p:spPr>
          <a:xfrm>
            <a:off x="0" y="-67377"/>
            <a:ext cx="9144000" cy="521087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06141" y="2847284"/>
            <a:ext cx="1955848" cy="655229"/>
            <a:chOff x="434615" y="3119838"/>
            <a:chExt cx="1622786" cy="687838"/>
          </a:xfrm>
          <a:solidFill>
            <a:schemeClr val="bg1"/>
          </a:solidFill>
        </p:grpSpPr>
        <p:sp>
          <p:nvSpPr>
            <p:cNvPr id="4" name="文本框 16"/>
            <p:cNvSpPr txBox="1"/>
            <p:nvPr/>
          </p:nvSpPr>
          <p:spPr>
            <a:xfrm>
              <a:off x="434615" y="3506899"/>
              <a:ext cx="1622786" cy="300777"/>
            </a:xfrm>
            <a:prstGeom prst="rect">
              <a:avLst/>
            </a:prstGeom>
            <a:grp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lvl="0" algn="r"/>
              <a:r>
                <a:rPr lang="en-US" altLang="zh-CN" sz="21525" b="1">
                  <a:solidFill>
                    <a:srgbClr val="D2DCE6"/>
                  </a:solidFill>
                  <a:cs typeface="+mn-ea"/>
                  <a:sym typeface="+mn-lt"/>
                </a:rPr>
                <a:t>MINI PROGRAM</a:t>
              </a:r>
              <a:endParaRPr lang="en-US" altLang="zh-CN" sz="21525" b="1" dirty="0">
                <a:solidFill>
                  <a:srgbClr val="D2DCE6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30077" y="3119838"/>
              <a:ext cx="927324" cy="218356"/>
            </a:xfrm>
            <a:prstGeom prst="rect">
              <a:avLst/>
            </a:prstGeom>
            <a:grp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/>
            <a:p>
              <a:pPr lvl="0" algn="r"/>
              <a:r>
                <a:rPr lang="en-US" altLang="zh-CN" sz="7200" b="1">
                  <a:solidFill>
                    <a:srgbClr val="396692"/>
                  </a:solidFill>
                  <a:cs typeface="+mn-ea"/>
                  <a:sym typeface="+mn-lt"/>
                </a:rPr>
                <a:t>WECHAT</a:t>
              </a:r>
              <a:endParaRPr lang="en-US" altLang="zh-CN" sz="12450" b="1" dirty="0">
                <a:solidFill>
                  <a:srgbClr val="39669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占位符 5"/>
          <p:cNvSpPr txBox="1"/>
          <p:nvPr/>
        </p:nvSpPr>
        <p:spPr>
          <a:xfrm>
            <a:off x="4356760" y="2759144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800">
                <a:cs typeface="+mn-ea"/>
                <a:sym typeface="+mn-lt"/>
              </a:rPr>
              <a:t>微信小程序课程组</a:t>
            </a:r>
            <a:endParaRPr lang="zh-CN" altLang="en-US" sz="1800" dirty="0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608580" y="2223135"/>
            <a:ext cx="5881370" cy="10160"/>
          </a:xfrm>
          <a:prstGeom prst="line">
            <a:avLst/>
          </a:prstGeom>
          <a:noFill/>
          <a:ln w="25400">
            <a:solidFill>
              <a:srgbClr val="12406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cxnSp>
      <p:sp>
        <p:nvSpPr>
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308860" y="1386205"/>
            <a:ext cx="6387465" cy="68389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defTabSz="51435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3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第三章 </a:t>
            </a:r>
            <a:r>
              <a:rPr sz="4000" b="1" spc="3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校园新闻网小程序</a:t>
            </a:r>
            <a:endParaRPr sz="4000" b="1" spc="30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91321" y="3356188"/>
            <a:ext cx="1285290" cy="1258802"/>
            <a:chOff x="3776040" y="4405586"/>
            <a:chExt cx="2021840" cy="2021840"/>
          </a:xfrm>
        </p:grpSpPr>
        <p:sp>
          <p:nvSpPr>
            <p:cNvPr id="16" name="PA_椭圆 75"/>
            <p:cNvSpPr/>
            <p:nvPr>
              <p:custDataLst>
                <p:tags r:id="rId3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17" name="图片 1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302895" y="1635125"/>
            <a:ext cx="18910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6070"/>
            <a:r>
              <a:rPr lang="zh-CN" sz="1600" b="1">
                <a:latin typeface="+mj-lt"/>
                <a:ea typeface="+mj-lt"/>
                <a:cs typeface="+mj-lt"/>
              </a:rPr>
              <a:t>【课堂实践</a:t>
            </a:r>
            <a:r>
              <a:rPr lang="en-US" altLang="zh-CN" sz="1600" b="1">
                <a:latin typeface="+mj-lt"/>
                <a:ea typeface="+mj-lt"/>
                <a:cs typeface="+mj-lt"/>
              </a:rPr>
              <a:t>3</a:t>
            </a:r>
            <a:r>
              <a:rPr lang="zh-CN" sz="1600" b="1">
                <a:latin typeface="+mj-lt"/>
                <a:ea typeface="+mj-lt"/>
                <a:cs typeface="+mj-lt"/>
              </a:rPr>
              <a:t>-1】</a:t>
            </a:r>
            <a:endParaRPr lang="zh-CN" sz="1600" b="0">
              <a:latin typeface="+mj-lt"/>
              <a:ea typeface="+mj-lt"/>
              <a:cs typeface="+mj-lt"/>
            </a:endParaRPr>
          </a:p>
          <a:p>
            <a:endParaRPr lang="zh-CN" altLang="en-US" sz="1600">
              <a:latin typeface="+mj-lt"/>
              <a:ea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4565" y="2218690"/>
            <a:ext cx="768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请在上述view页面布局代码基础上实现以下扩展：在横向布局的一块区域中完成纵向布局，在纵向布局的一块区域中完成横向布局。</a:t>
            </a:r>
            <a:endParaRPr lang="zh-CN" sz="120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+mn-ea"/>
            </a:endParaRPr>
          </a:p>
        </p:txBody>
      </p:sp>
      <p:sp>
        <p:nvSpPr>
          <p:cNvPr id="52" name="文本框 151"/>
          <p:cNvSpPr txBox="1"/>
          <p:nvPr/>
        </p:nvSpPr>
        <p:spPr>
          <a:xfrm>
            <a:off x="390525" y="8807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视图容器（view）组件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可滚动视图区域（scroll-view）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755015"/>
            <a:chOff x="757804" y="1688480"/>
            <a:chExt cx="10935720" cy="1006687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100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scroll-view为滚动视图组件，分为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水平滚动和垂直滚动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。当页面上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无法完整显示所有内容时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，可把内容放入scroll-view组件，允许用户通过滚动的方式查看内容。一般垂直滚动使用的较多。注意滚动视图垂直滚动时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一定要设置高度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否则的话scroll-view不会生效。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57695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可滚动视图区域（scroll-view）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89960" y="1186815"/>
            <a:ext cx="2576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滚动视图组件主要属性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760730" y="1519142"/>
          <a:ext cx="7655560" cy="3543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8755"/>
                <a:gridCol w="1331595"/>
                <a:gridCol w="897890"/>
                <a:gridCol w="685165"/>
                <a:gridCol w="3272155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scroll-x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允许横向滚动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7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scroll-y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允许纵向滚动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scroll-top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设置竖向滚动条位置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5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scroll-left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设置横向滚动条位置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scroll-into-view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值应为某子元素id（id不能以数字开头）。设置哪个方向可滚动，则在哪个方向滚动到该元素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7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scroll-with-animation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在设置滚动条位置时使用动画过渡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7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refresher-enabled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开启自定义下拉刷新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7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show-scrollbar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true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滚动条显隐控制 (同时开启 enhanced 属性后生效)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bindscrolltoupper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滚动到顶部/左边时触发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bindscrolltolower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滚动到底部/右边时触发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bindscroll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滚动时触发，event.detail = {scrollLeft, scrollTop, scrollHeight, scrollWidth, deltaX, deltaY}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9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bindrefresherpulling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自定义下拉刷新控件被下拉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bindrefresherrefresh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自定义下拉刷新被触发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可滚动视图区域（scroll-view）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58" name="图片 5"/>
          <p:cNvPicPr>
            <a:picLocks noChangeAspect="1"/>
          </p:cNvPicPr>
          <p:nvPr/>
        </p:nvPicPr>
        <p:blipFill>
          <a:blip r:embed="rId1"/>
          <a:srcRect l="521" t="20062" r="78403" b="47836"/>
          <a:stretch>
            <a:fillRect/>
          </a:stretch>
        </p:blipFill>
        <p:spPr>
          <a:xfrm>
            <a:off x="3327718" y="1788160"/>
            <a:ext cx="2487295" cy="2131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滑块视图容器（swiper）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533400"/>
            <a:chOff x="757804" y="1688480"/>
            <a:chExt cx="10935720" cy="71120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swiper组件视图容器用来在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指定区域切换显示内容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，一般用来制作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轮播图或标签页切换效果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。需要注意其中只可放置swiper-item组件，否则会导致未定义的行为。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57695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滑块视图容器（swiper）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72840" y="1263015"/>
            <a:ext cx="2576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swiper组件主要属性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74065" y="1754727"/>
          <a:ext cx="7769225" cy="3025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5780"/>
                <a:gridCol w="1285875"/>
                <a:gridCol w="1316990"/>
                <a:gridCol w="661670"/>
                <a:gridCol w="270891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3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indicator-dots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是否显示面板指示点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indicator-color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rgba(0, 0, 0, .3)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指示点颜色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5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indicator-active-color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#000000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当前选中的指示点颜色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autoplay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是否自动切换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current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当前所在滑块的 index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interval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自动切换时间间隔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duration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滑动动画时长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6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circular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是否采用衔接滑动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vertical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滑动方向是否为纵向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previous-margin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"0px"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前边距，可用于露出前一项的一小部分，接受 px 和 rpx 值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0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display-multiple-items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同时显示的滑块数量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bindchange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current 改变时会触发 change 事件，event.detail = {current, source}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滑块视图容器（swiper）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7762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59" name="图片 6"/>
          <p:cNvPicPr>
            <a:picLocks noChangeAspect="1"/>
          </p:cNvPicPr>
          <p:nvPr/>
        </p:nvPicPr>
        <p:blipFill>
          <a:blip r:embed="rId1"/>
          <a:srcRect l="382" t="20021" r="78646" b="40408"/>
          <a:stretch>
            <a:fillRect/>
          </a:stretch>
        </p:blipFill>
        <p:spPr>
          <a:xfrm>
            <a:off x="3348038" y="1828800"/>
            <a:ext cx="2446655" cy="259715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小图标（icon）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312420"/>
            <a:chOff x="757804" y="1688480"/>
            <a:chExt cx="10935720" cy="41656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微信小程序提供了丰富的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图标组件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，这些图标可以用于不同的场景，有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成功、提示、警告、等待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等不同含义。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531620" y="2816225"/>
          <a:ext cx="6398895" cy="1515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280"/>
                <a:gridCol w="1149350"/>
                <a:gridCol w="814070"/>
                <a:gridCol w="654050"/>
                <a:gridCol w="3192145"/>
              </a:tblGrid>
              <a:tr h="356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type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是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icon的类型，有效值：success, success_no_circle, info, warn, waiting, cancel, download, search, clear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5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size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23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icon的大小，单位默认为px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icon的颜色，同css的color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743960" y="2237105"/>
            <a:ext cx="140652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icon组件主要属性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小图标（icon）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60" name="图片 7"/>
          <p:cNvPicPr>
            <a:picLocks noChangeAspect="1"/>
          </p:cNvPicPr>
          <p:nvPr/>
        </p:nvPicPr>
        <p:blipFill>
          <a:blip r:embed="rId1"/>
          <a:srcRect l="11654" t="19918" r="67523" b="25350"/>
          <a:stretch>
            <a:fillRect/>
          </a:stretch>
        </p:blipFill>
        <p:spPr>
          <a:xfrm>
            <a:off x="3463290" y="1591945"/>
            <a:ext cx="2110740" cy="3120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文本组件（text）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755015"/>
            <a:chOff x="757804" y="1688480"/>
            <a:chExt cx="10935720" cy="1006687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100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文本组件使用相对比较简单，当页面上需要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显示文字内容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时，可使用text文本组件。需要注意的是text组件内只支持text嵌套、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除了文本节点以外的其他节点都无法长按选中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。另外text文本组件支持转义字符，例如当内容中有“\n”时，在页面上会显示为换行而不是直接输出“\n”。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aibenben\Desktop\未标题-1 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78"/>
            <a:ext cx="914400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"/>
          <p:cNvSpPr txBox="1"/>
          <p:nvPr/>
        </p:nvSpPr>
        <p:spPr>
          <a:xfrm>
            <a:off x="1138062" y="2236536"/>
            <a:ext cx="2669520" cy="623246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93784" y="1923188"/>
            <a:ext cx="2600064" cy="523220"/>
            <a:chOff x="6629352" y="1760489"/>
            <a:chExt cx="3466752" cy="697628"/>
          </a:xfrm>
        </p:grpSpPr>
        <p:sp>
          <p:nvSpPr>
            <p:cNvPr id="13" name="文本框 7"/>
            <p:cNvSpPr txBox="1"/>
            <p:nvPr/>
          </p:nvSpPr>
          <p:spPr>
            <a:xfrm>
              <a:off x="7481597" y="1871388"/>
              <a:ext cx="2614507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视图与基础组件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6629352" y="1760489"/>
              <a:ext cx="78055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93785" y="2715276"/>
            <a:ext cx="3616063" cy="523220"/>
            <a:chOff x="6629352" y="2767253"/>
            <a:chExt cx="4821417" cy="697628"/>
          </a:xfrm>
        </p:grpSpPr>
        <p:sp>
          <p:nvSpPr>
            <p:cNvPr id="18" name="文本框 12"/>
            <p:cNvSpPr txBox="1"/>
            <p:nvPr/>
          </p:nvSpPr>
          <p:spPr>
            <a:xfrm>
              <a:off x="7481596" y="2858807"/>
              <a:ext cx="3969173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案例：校园新闻网小程序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6629352" y="2767253"/>
              <a:ext cx="861775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4106" y="439259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2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57695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文本组件（text）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57600" y="1765300"/>
            <a:ext cx="2576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text组件主要属性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008188" y="2139315"/>
          <a:ext cx="5126038" cy="622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825"/>
                <a:gridCol w="628650"/>
                <a:gridCol w="809625"/>
                <a:gridCol w="628650"/>
                <a:gridCol w="2427288"/>
              </a:tblGrid>
              <a:tr h="1835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user-select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文本是否可选，该属性会使文本节点显示为 inline-block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space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显示连续空格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文本组件（text）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61" name="图片 8"/>
          <p:cNvPicPr>
            <a:picLocks noChangeAspect="1"/>
          </p:cNvPicPr>
          <p:nvPr/>
        </p:nvPicPr>
        <p:blipFill>
          <a:blip r:embed="rId1"/>
          <a:srcRect l="669" t="20000" r="78551" b="34321"/>
          <a:stretch>
            <a:fillRect/>
          </a:stretch>
        </p:blipFill>
        <p:spPr>
          <a:xfrm>
            <a:off x="3312795" y="1758950"/>
            <a:ext cx="2138680" cy="2644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302895" y="1635125"/>
            <a:ext cx="18910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6070"/>
            <a:r>
              <a:rPr lang="zh-CN" sz="1600" b="1">
                <a:latin typeface="+mj-lt"/>
                <a:ea typeface="+mj-lt"/>
                <a:cs typeface="+mj-lt"/>
              </a:rPr>
              <a:t>【课堂实践</a:t>
            </a:r>
            <a:r>
              <a:rPr lang="en-US" altLang="zh-CN" sz="1600" b="1">
                <a:latin typeface="+mj-lt"/>
                <a:ea typeface="+mj-lt"/>
                <a:cs typeface="+mj-lt"/>
              </a:rPr>
              <a:t>3</a:t>
            </a:r>
            <a:r>
              <a:rPr lang="zh-CN" sz="1600" b="1">
                <a:latin typeface="+mj-lt"/>
                <a:ea typeface="+mj-lt"/>
                <a:cs typeface="+mj-lt"/>
              </a:rPr>
              <a:t>-</a:t>
            </a:r>
            <a:r>
              <a:rPr lang="en-US" altLang="zh-CN" sz="1600" b="1">
                <a:latin typeface="+mj-lt"/>
                <a:ea typeface="+mj-lt"/>
                <a:cs typeface="+mj-lt"/>
              </a:rPr>
              <a:t>2</a:t>
            </a:r>
            <a:r>
              <a:rPr lang="zh-CN" sz="1600" b="1">
                <a:latin typeface="+mj-lt"/>
                <a:ea typeface="+mj-lt"/>
                <a:cs typeface="+mj-lt"/>
              </a:rPr>
              <a:t>】</a:t>
            </a:r>
            <a:endParaRPr lang="zh-CN" sz="1600" b="0">
              <a:latin typeface="+mj-lt"/>
              <a:ea typeface="+mj-lt"/>
              <a:cs typeface="+mj-lt"/>
            </a:endParaRPr>
          </a:p>
          <a:p>
            <a:endParaRPr lang="zh-CN" altLang="en-US" sz="1600">
              <a:latin typeface="+mj-lt"/>
              <a:ea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5985" y="2218690"/>
            <a:ext cx="768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306070" algn="l"/>
            <a:r>
              <a:rPr lang="zh-CN"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请在上述text组件演示代码基础上添加一个按钮，点击该按钮时，清空所有的text内容，同时修改按钮的可用状态。</a:t>
            </a:r>
            <a:endParaRPr lang="zh-CN" sz="120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+mn-ea"/>
            </a:endParaRPr>
          </a:p>
        </p:txBody>
      </p:sp>
      <p:sp>
        <p:nvSpPr>
          <p:cNvPr id="52" name="文本框 151"/>
          <p:cNvSpPr txBox="1"/>
          <p:nvPr/>
        </p:nvSpPr>
        <p:spPr>
          <a:xfrm>
            <a:off x="390525" y="8807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文本组件（text）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进度条组件（progress）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533400"/>
            <a:chOff x="757804" y="1688480"/>
            <a:chExt cx="10935720" cy="71120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进度条描述的是一种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加载的状态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，比如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软件升级进度，任务处理进度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等。用户可以通过进度条看到当前的处理进度，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提高了用户的体验度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57695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进度条组件（progress）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66160" y="1302385"/>
            <a:ext cx="257683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progress组件主要属性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71830" y="1693545"/>
          <a:ext cx="7350760" cy="3282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1290"/>
                <a:gridCol w="1529080"/>
                <a:gridCol w="1019175"/>
                <a:gridCol w="1057910"/>
                <a:gridCol w="2313305"/>
              </a:tblGrid>
              <a:tr h="2444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43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percent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百分比0~100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show-info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在进度条右侧显示百分比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8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border-radius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圆角大小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font-size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16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右侧百分比字体大小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stroke-width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number/string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6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进度条线的宽度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06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#09BB07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进度条颜色（请使用activeColor）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activeColor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#09BB07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已选择的进度条的颜色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backgroundColor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#EBEBEB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未选择的进度条的颜色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0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active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进度条从左往右的动画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41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active-mode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backwards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backwards: 动画从头播；forwards：动画从上次结束点接着播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duration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30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进度增加1%所需毫秒数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bindactiveend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动画完成事件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进度条组件（progress）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62" name="图片 9"/>
          <p:cNvPicPr>
            <a:picLocks noChangeAspect="1"/>
          </p:cNvPicPr>
          <p:nvPr/>
        </p:nvPicPr>
        <p:blipFill>
          <a:blip r:embed="rId1"/>
          <a:srcRect l="655" t="19794" r="78392" b="43210"/>
          <a:stretch>
            <a:fillRect/>
          </a:stretch>
        </p:blipFill>
        <p:spPr>
          <a:xfrm>
            <a:off x="3315970" y="2075815"/>
            <a:ext cx="2315210" cy="2299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080" y="887730"/>
            <a:ext cx="373761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导航组件（navigator）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755015"/>
            <a:chOff x="757804" y="1688480"/>
            <a:chExt cx="10935720" cy="1006687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100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navigator导航组件可以用来实现在同一个小程序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不同页面之间跳转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，也可以实现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不同小程序之间的跳转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（开发者工具中不会真实跳转到其它小程序），默认为在小程序内部跳转。navigator跳转分为两个状态：一种是关闭当前页面，一种是不关闭当前页面，用open-type属性指定，默认不关闭当前页面。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576955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导航组件（navigator）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80765" y="1302385"/>
            <a:ext cx="256222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navigator组件主要属性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945323" y="1693545"/>
          <a:ext cx="5284788" cy="2476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850"/>
                <a:gridCol w="635000"/>
                <a:gridCol w="1004888"/>
                <a:gridCol w="614362"/>
                <a:gridCol w="2325688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8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8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target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self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在哪个目标上发生跳转，默认当前小程序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url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当前小程序内的跳转链接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open-type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navigate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跳转方式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hover-class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navigator-hover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指定点击时的样式类，当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hover-class="none"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时，没有点击态效果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bindsuccess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当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target="miniProgram"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时有效，跳转小程序成功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bindfail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当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target="miniProgram"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时有效，跳转小程序失败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bindcomplete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 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当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target="miniProgram"</a:t>
                      </a:r>
                      <a:r>
                        <a:rPr lang="en-US" sz="8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时有效，跳转小程序完成</a:t>
                      </a:r>
                      <a:endParaRPr lang="en-US" altLang="en-US" sz="8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480060" y="887730"/>
            <a:ext cx="342519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导航组件（navigator）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91" name="图片 7"/>
          <p:cNvPicPr>
            <a:picLocks noChangeAspect="1"/>
          </p:cNvPicPr>
          <p:nvPr/>
        </p:nvPicPr>
        <p:blipFill>
          <a:blip r:embed="rId1"/>
          <a:srcRect l="893" t="17840" r="78426" b="67593"/>
          <a:stretch>
            <a:fillRect/>
          </a:stretch>
        </p:blipFill>
        <p:spPr>
          <a:xfrm>
            <a:off x="2939415" y="2118995"/>
            <a:ext cx="3265170" cy="1294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2278380" y="2125345"/>
            <a:ext cx="4976495" cy="67183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32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endParaRPr lang="zh-CN" altLang="en-US" sz="3200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" name="组合 33"/>
          <p:cNvGrpSpPr/>
          <p:nvPr/>
        </p:nvGrpSpPr>
        <p:grpSpPr>
          <a:xfrm>
            <a:off x="50591" y="43019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1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3" descr="C:\Users\Maibenben\Desktop\未标题-1 副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78"/>
            <a:ext cx="914400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686039" y="1785155"/>
            <a:ext cx="3797038" cy="523220"/>
            <a:chOff x="755576" y="3506312"/>
            <a:chExt cx="3797038" cy="523220"/>
          </a:xfrm>
        </p:grpSpPr>
        <p:sp>
          <p:nvSpPr>
            <p:cNvPr id="6" name="文本框 22"/>
            <p:cNvSpPr txBox="1"/>
            <p:nvPr/>
          </p:nvSpPr>
          <p:spPr>
            <a:xfrm>
              <a:off x="1394759" y="3566482"/>
              <a:ext cx="3157855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掌握icon图标组件的使用；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20"/>
            <p:cNvSpPr txBox="1"/>
            <p:nvPr/>
          </p:nvSpPr>
          <p:spPr>
            <a:xfrm>
              <a:off x="755576" y="3506312"/>
              <a:ext cx="647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1"/>
          <p:cNvSpPr txBox="1"/>
          <p:nvPr/>
        </p:nvSpPr>
        <p:spPr>
          <a:xfrm>
            <a:off x="1111382" y="2261301"/>
            <a:ext cx="2272030" cy="621030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 defTabSz="684530"/>
            <a:r>
              <a:rPr lang="zh-CN" sz="3600" b="1" spc="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学习目标</a:t>
            </a:r>
            <a:endParaRPr lang="zh-CN" sz="2400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92389" y="246153"/>
            <a:ext cx="5397874" cy="523220"/>
            <a:chOff x="6629352" y="1760489"/>
            <a:chExt cx="7197164" cy="697628"/>
          </a:xfrm>
        </p:grpSpPr>
        <p:sp>
          <p:nvSpPr>
            <p:cNvPr id="13" name="文本框 7"/>
            <p:cNvSpPr txBox="1"/>
            <p:nvPr/>
          </p:nvSpPr>
          <p:spPr>
            <a:xfrm>
              <a:off x="7481597" y="1871388"/>
              <a:ext cx="6344919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熟练使用view视图容器组件对页面布局；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6629352" y="1760489"/>
              <a:ext cx="78055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86040" y="760746"/>
            <a:ext cx="5249283" cy="523220"/>
            <a:chOff x="6629352" y="2767253"/>
            <a:chExt cx="6999044" cy="697628"/>
          </a:xfrm>
        </p:grpSpPr>
        <p:sp>
          <p:nvSpPr>
            <p:cNvPr id="18" name="文本框 12"/>
            <p:cNvSpPr txBox="1"/>
            <p:nvPr/>
          </p:nvSpPr>
          <p:spPr>
            <a:xfrm>
              <a:off x="7481596" y="2858807"/>
              <a:ext cx="6146800" cy="4495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1600" dirty="0">
                  <a:solidFill>
                    <a:srgbClr val="124062"/>
                  </a:solidFill>
                  <a:cs typeface="+mn-ea"/>
                  <a:sym typeface="+mn-lt"/>
                </a:rPr>
                <a:t>熟练使用scroll-view滚动视图组件实现页面滚动；</a:t>
              </a:r>
              <a:endParaRPr lang="zh-CN" altLang="en-US" sz="16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6629352" y="2767253"/>
              <a:ext cx="861775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86039" y="1287404"/>
            <a:ext cx="5577579" cy="523220"/>
            <a:chOff x="6629352" y="3774017"/>
            <a:chExt cx="7436771" cy="697628"/>
          </a:xfrm>
        </p:grpSpPr>
        <p:sp>
          <p:nvSpPr>
            <p:cNvPr id="23" name="文本框 17"/>
            <p:cNvSpPr txBox="1"/>
            <p:nvPr/>
          </p:nvSpPr>
          <p:spPr>
            <a:xfrm>
              <a:off x="7481597" y="3885735"/>
              <a:ext cx="6584526" cy="53170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熟练使用swiper滑块视图组件实现轮播图；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15"/>
            <p:cNvSpPr txBox="1"/>
            <p:nvPr/>
          </p:nvSpPr>
          <p:spPr>
            <a:xfrm>
              <a:off x="6629352" y="3774017"/>
              <a:ext cx="857500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92389" y="4328330"/>
            <a:ext cx="5622663" cy="521970"/>
            <a:chOff x="755576" y="3506312"/>
            <a:chExt cx="5622663" cy="521970"/>
          </a:xfrm>
        </p:grpSpPr>
        <p:sp>
          <p:nvSpPr>
            <p:cNvPr id="10" name="文本框 22"/>
            <p:cNvSpPr txBox="1"/>
            <p:nvPr/>
          </p:nvSpPr>
          <p:spPr>
            <a:xfrm>
              <a:off x="1394759" y="3566482"/>
              <a:ext cx="4983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1800" dirty="0">
                  <a:solidFill>
                    <a:srgbClr val="124062"/>
                  </a:solidFill>
                  <a:cs typeface="+mn-ea"/>
                  <a:sym typeface="+mn-lt"/>
                </a:rPr>
                <a:t>能够对校园新闻网小程序进行分析及代码实现。</a:t>
              </a:r>
              <a:endParaRPr lang="zh-CN" altLang="en-US" sz="18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20"/>
            <p:cNvSpPr txBox="1"/>
            <p:nvPr/>
          </p:nvSpPr>
          <p:spPr>
            <a:xfrm>
              <a:off x="755576" y="3506312"/>
              <a:ext cx="6388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09.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86039" y="2272289"/>
            <a:ext cx="3779894" cy="521970"/>
            <a:chOff x="6629352" y="3774017"/>
            <a:chExt cx="5039858" cy="695961"/>
          </a:xfrm>
        </p:grpSpPr>
        <p:sp>
          <p:nvSpPr>
            <p:cNvPr id="17" name="文本框 17"/>
            <p:cNvSpPr txBox="1"/>
            <p:nvPr/>
          </p:nvSpPr>
          <p:spPr>
            <a:xfrm>
              <a:off x="7481597" y="3885735"/>
              <a:ext cx="4187613" cy="53170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lvl="1"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掌握text文本组件的使用；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5"/>
            <p:cNvSpPr txBox="1"/>
            <p:nvPr/>
          </p:nvSpPr>
          <p:spPr>
            <a:xfrm>
              <a:off x="6629352" y="3774017"/>
              <a:ext cx="845820" cy="69596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05.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92389" y="3255815"/>
            <a:ext cx="4348853" cy="521970"/>
            <a:chOff x="755576" y="3506312"/>
            <a:chExt cx="4348853" cy="521970"/>
          </a:xfrm>
        </p:grpSpPr>
        <p:sp>
          <p:nvSpPr>
            <p:cNvPr id="22" name="文本框 22"/>
            <p:cNvSpPr txBox="1"/>
            <p:nvPr/>
          </p:nvSpPr>
          <p:spPr>
            <a:xfrm>
              <a:off x="1394759" y="3566482"/>
              <a:ext cx="370967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掌握navigator导航组件的使用；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>
              <a:off x="755576" y="3506312"/>
              <a:ext cx="6356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07.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92389" y="3782230"/>
            <a:ext cx="3616063" cy="521970"/>
            <a:chOff x="755576" y="3506312"/>
            <a:chExt cx="3616063" cy="521970"/>
          </a:xfrm>
        </p:grpSpPr>
        <p:sp>
          <p:nvSpPr>
            <p:cNvPr id="29" name="文本框 22"/>
            <p:cNvSpPr txBox="1"/>
            <p:nvPr/>
          </p:nvSpPr>
          <p:spPr>
            <a:xfrm>
              <a:off x="1394759" y="3566482"/>
              <a:ext cx="297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掌握开发小程序的步骤；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0"/>
            <p:cNvSpPr txBox="1"/>
            <p:nvPr/>
          </p:nvSpPr>
          <p:spPr>
            <a:xfrm>
              <a:off x="755576" y="3506312"/>
              <a:ext cx="648335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08.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92389" y="2774485"/>
            <a:ext cx="4512048" cy="521970"/>
            <a:chOff x="755576" y="3506312"/>
            <a:chExt cx="4512048" cy="521970"/>
          </a:xfrm>
        </p:grpSpPr>
        <p:sp>
          <p:nvSpPr>
            <p:cNvPr id="32" name="文本框 22"/>
            <p:cNvSpPr txBox="1"/>
            <p:nvPr/>
          </p:nvSpPr>
          <p:spPr>
            <a:xfrm>
              <a:off x="1394759" y="3566482"/>
              <a:ext cx="3872865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l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了解progress进度条组件的使用；</a:t>
              </a:r>
              <a:endParaRPr lang="zh-CN" altLang="en-US" sz="2000" dirty="0">
                <a:solidFill>
                  <a:srgbClr val="124062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20"/>
            <p:cNvSpPr txBox="1"/>
            <p:nvPr/>
          </p:nvSpPr>
          <p:spPr>
            <a:xfrm>
              <a:off x="755576" y="3506312"/>
              <a:ext cx="63881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06.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"/>
          <p:cNvSpPr/>
          <p:nvPr/>
        </p:nvSpPr>
        <p:spPr>
          <a:xfrm rot="10800000">
            <a:off x="2886255" y="3222786"/>
            <a:ext cx="199953" cy="172373"/>
          </a:xfrm>
          <a:prstGeom prst="triangle">
            <a:avLst/>
          </a:prstGeom>
          <a:solidFill>
            <a:srgbClr val="5372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Isosceles Triangle 4"/>
          <p:cNvSpPr/>
          <p:nvPr/>
        </p:nvSpPr>
        <p:spPr>
          <a:xfrm>
            <a:off x="1393637" y="2313314"/>
            <a:ext cx="199953" cy="172373"/>
          </a:xfrm>
          <a:prstGeom prst="triangle">
            <a:avLst/>
          </a:prstGeom>
          <a:solidFill>
            <a:srgbClr val="1240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Round Same Side Corner Rectangle 6"/>
          <p:cNvSpPr/>
          <p:nvPr/>
        </p:nvSpPr>
        <p:spPr>
          <a:xfrm rot="5400000">
            <a:off x="7006590" y="1956435"/>
            <a:ext cx="625475" cy="1689735"/>
          </a:xfrm>
          <a:prstGeom prst="round2SameRect">
            <a:avLst/>
          </a:pr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6953467" y="2652216"/>
            <a:ext cx="620395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Group 9"/>
          <p:cNvGrpSpPr/>
          <p:nvPr/>
        </p:nvGrpSpPr>
        <p:grpSpPr>
          <a:xfrm>
            <a:off x="2281826" y="3393828"/>
            <a:ext cx="345150" cy="503129"/>
            <a:chOff x="3582988" y="3510757"/>
            <a:chExt cx="319088" cy="465138"/>
          </a:xfrm>
          <a:solidFill>
            <a:srgbClr val="537285"/>
          </a:solidFill>
        </p:grpSpPr>
        <p:sp>
          <p:nvSpPr>
            <p:cNvPr id="19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1" name="AutoShape 117"/>
          <p:cNvSpPr/>
          <p:nvPr/>
        </p:nvSpPr>
        <p:spPr bwMode="auto">
          <a:xfrm>
            <a:off x="702578" y="1850682"/>
            <a:ext cx="502270" cy="376916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rgbClr val="124062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2" name="Group 13"/>
          <p:cNvGrpSpPr/>
          <p:nvPr/>
        </p:nvGrpSpPr>
        <p:grpSpPr>
          <a:xfrm>
            <a:off x="6450086" y="1776780"/>
            <a:ext cx="502270" cy="502270"/>
            <a:chOff x="3498967" y="3049909"/>
            <a:chExt cx="464344" cy="464344"/>
          </a:xfrm>
          <a:solidFill>
            <a:srgbClr val="124062"/>
          </a:solidFill>
        </p:grpSpPr>
        <p:sp>
          <p:nvSpPr>
            <p:cNvPr id="25" name="AutoShape 126"/>
            <p:cNvSpPr/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AutoShape 127"/>
            <p:cNvSpPr/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0" name="TextBox 16"/>
          <p:cNvSpPr txBox="1"/>
          <p:nvPr/>
        </p:nvSpPr>
        <p:spPr>
          <a:xfrm>
            <a:off x="1258570" y="1901825"/>
            <a:ext cx="1627505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导航栏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7101584" y="1855126"/>
            <a:ext cx="74930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124062"/>
                </a:solidFill>
                <a:cs typeface="+mn-ea"/>
                <a:sym typeface="+mn-lt"/>
              </a:rPr>
              <a:t>返回顶部</a:t>
            </a:r>
            <a:endParaRPr lang="zh-CN" altLang="en-US" sz="12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2687991" y="3500758"/>
            <a:ext cx="59626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分类栏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2281555" y="2541270"/>
            <a:ext cx="1450975" cy="625475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TextBox 43"/>
          <p:cNvSpPr txBox="1"/>
          <p:nvPr/>
        </p:nvSpPr>
        <p:spPr>
          <a:xfrm>
            <a:off x="2747651" y="2696031"/>
            <a:ext cx="62357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181100" y="2004060"/>
            <a:ext cx="625475" cy="1730375"/>
          </a:xfrm>
          <a:custGeom>
            <a:avLst/>
            <a:gdLst>
              <a:gd name="connsiteX0" fmla="*/ 0 w 834190"/>
              <a:gd name="connsiteY0" fmla="*/ 2699353 h 2838387"/>
              <a:gd name="connsiteX1" fmla="*/ 0 w 834190"/>
              <a:gd name="connsiteY1" fmla="*/ 201356 h 2838387"/>
              <a:gd name="connsiteX2" fmla="*/ 300309 w 834190"/>
              <a:gd name="connsiteY2" fmla="*/ 201356 h 2838387"/>
              <a:gd name="connsiteX3" fmla="*/ 417096 w 834190"/>
              <a:gd name="connsiteY3" fmla="*/ 0 h 2838387"/>
              <a:gd name="connsiteX4" fmla="*/ 533882 w 834190"/>
              <a:gd name="connsiteY4" fmla="*/ 201356 h 2838387"/>
              <a:gd name="connsiteX5" fmla="*/ 834190 w 834190"/>
              <a:gd name="connsiteY5" fmla="*/ 201356 h 2838387"/>
              <a:gd name="connsiteX6" fmla="*/ 834190 w 834190"/>
              <a:gd name="connsiteY6" fmla="*/ 2699353 h 2838387"/>
              <a:gd name="connsiteX7" fmla="*/ 695156 w 834190"/>
              <a:gd name="connsiteY7" fmla="*/ 2838387 h 2838387"/>
              <a:gd name="connsiteX8" fmla="*/ 139034 w 834190"/>
              <a:gd name="connsiteY8" fmla="*/ 2838387 h 2838387"/>
              <a:gd name="connsiteX9" fmla="*/ 0 w 834190"/>
              <a:gd name="connsiteY9" fmla="*/ 2699353 h 283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190" h="2838387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124062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TextBox 47"/>
          <p:cNvSpPr txBox="1"/>
          <p:nvPr/>
        </p:nvSpPr>
        <p:spPr>
          <a:xfrm>
            <a:off x="1198252" y="2704286"/>
            <a:ext cx="591185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395657" y="2326649"/>
            <a:ext cx="199953" cy="172373"/>
          </a:xfrm>
          <a:prstGeom prst="triangle">
            <a:avLst/>
          </a:prstGeom>
          <a:solidFill>
            <a:srgbClr val="1240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Isosceles Triangle 1"/>
          <p:cNvSpPr/>
          <p:nvPr/>
        </p:nvSpPr>
        <p:spPr>
          <a:xfrm>
            <a:off x="4321355" y="2336326"/>
            <a:ext cx="199953" cy="172373"/>
          </a:xfrm>
          <a:prstGeom prst="triangle">
            <a:avLst/>
          </a:prstGeom>
          <a:solidFill>
            <a:srgbClr val="5372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7" name="Group 9"/>
          <p:cNvGrpSpPr/>
          <p:nvPr/>
        </p:nvGrpSpPr>
        <p:grpSpPr>
          <a:xfrm>
            <a:off x="3654696" y="1951108"/>
            <a:ext cx="345150" cy="503129"/>
            <a:chOff x="3582988" y="3510757"/>
            <a:chExt cx="319088" cy="465138"/>
          </a:xfrm>
          <a:solidFill>
            <a:srgbClr val="537285"/>
          </a:solidFill>
        </p:grpSpPr>
        <p:sp>
          <p:nvSpPr>
            <p:cNvPr id="28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3" name="TextBox 18"/>
          <p:cNvSpPr txBox="1"/>
          <p:nvPr/>
        </p:nvSpPr>
        <p:spPr>
          <a:xfrm>
            <a:off x="4123091" y="2027558"/>
            <a:ext cx="596265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轮播图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3695700" y="2533650"/>
            <a:ext cx="1450975" cy="625475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43"/>
          <p:cNvSpPr txBox="1"/>
          <p:nvPr/>
        </p:nvSpPr>
        <p:spPr>
          <a:xfrm>
            <a:off x="4183386" y="2719526"/>
            <a:ext cx="622300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Isosceles Triangle 1"/>
          <p:cNvSpPr/>
          <p:nvPr/>
        </p:nvSpPr>
        <p:spPr>
          <a:xfrm rot="10800000">
            <a:off x="5759630" y="3201831"/>
            <a:ext cx="199953" cy="172373"/>
          </a:xfrm>
          <a:prstGeom prst="triangle">
            <a:avLst/>
          </a:prstGeom>
          <a:solidFill>
            <a:srgbClr val="5372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7" name="Group 9"/>
          <p:cNvGrpSpPr/>
          <p:nvPr/>
        </p:nvGrpSpPr>
        <p:grpSpPr>
          <a:xfrm>
            <a:off x="5155201" y="3372873"/>
            <a:ext cx="345150" cy="503129"/>
            <a:chOff x="3582988" y="3510757"/>
            <a:chExt cx="319088" cy="465138"/>
          </a:xfrm>
          <a:solidFill>
            <a:srgbClr val="537285"/>
          </a:solidFill>
        </p:grpSpPr>
        <p:sp>
          <p:nvSpPr>
            <p:cNvPr id="38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0" name="TextBox 18"/>
          <p:cNvSpPr txBox="1"/>
          <p:nvPr/>
        </p:nvSpPr>
        <p:spPr>
          <a:xfrm>
            <a:off x="5500406" y="3469643"/>
            <a:ext cx="749300" cy="252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 algn="l"/>
            <a:r>
              <a:rPr lang="zh-CN" altLang="en-US" sz="1200" b="1" dirty="0">
                <a:solidFill>
                  <a:srgbClr val="537285"/>
                </a:solidFill>
                <a:cs typeface="+mn-ea"/>
                <a:sym typeface="+mn-lt"/>
              </a:rPr>
              <a:t>新闻列表</a:t>
            </a:r>
            <a:endParaRPr lang="zh-CN" altLang="en-US" sz="1200" b="1" dirty="0">
              <a:solidFill>
                <a:srgbClr val="537285"/>
              </a:solidFill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5090795" y="2510790"/>
            <a:ext cx="1450975" cy="625475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537285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en-US" sz="1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TextBox 43"/>
          <p:cNvSpPr txBox="1"/>
          <p:nvPr/>
        </p:nvSpPr>
        <p:spPr>
          <a:xfrm>
            <a:off x="5470849" y="2709366"/>
            <a:ext cx="624205" cy="29908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algn="ctr">
              <a:defRPr/>
            </a:pPr>
            <a:r>
              <a:rPr lang="zh-CN" altLang="en-US" sz="1500" b="1" kern="0">
                <a:solidFill>
                  <a:schemeClr val="bg1"/>
                </a:solidFill>
                <a:cs typeface="+mn-ea"/>
                <a:sym typeface="+mn-lt"/>
              </a:rPr>
              <a:t>任务</a:t>
            </a:r>
            <a:r>
              <a:rPr lang="en-US" altLang="zh-CN" sz="1500" b="1" ker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altLang="zh-CN" sz="15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4" grpId="0" bldLvl="0" animBg="1"/>
      <p:bldP spid="15" grpId="0" bldLvl="0" animBg="1"/>
      <p:bldP spid="16" grpId="0"/>
      <p:bldP spid="21" grpId="0" bldLvl="0" animBg="1"/>
      <p:bldP spid="30" grpId="0"/>
      <p:bldP spid="31" grpId="0"/>
      <p:bldP spid="32" grpId="0"/>
      <p:bldP spid="54" grpId="0" bldLvl="0" animBg="1"/>
      <p:bldP spid="55" grpId="0"/>
      <p:bldP spid="56" grpId="0" bldLvl="0" animBg="1"/>
      <p:bldP spid="57" grpId="0"/>
      <p:bldP spid="5" grpId="0" bldLvl="0" animBg="1"/>
      <p:bldP spid="24" grpId="0" bldLvl="0" animBg="1"/>
      <p:bldP spid="33" grpId="0"/>
      <p:bldP spid="34" grpId="0" bldLvl="0" animBg="1"/>
      <p:bldP spid="35" grpId="0"/>
      <p:bldP spid="36" grpId="0" bldLvl="0" animBg="1"/>
      <p:bldP spid="40" grpId="0"/>
      <p:bldP spid="41" grpId="0" bldLvl="0" animBg="1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72596" y="1339810"/>
            <a:ext cx="8198825" cy="312420"/>
            <a:chOff x="757804" y="2599224"/>
            <a:chExt cx="10935720" cy="41656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03868" y="2599224"/>
              <a:ext cx="10689656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校园新闻网小程序是通过微信小程序的形式去展现相关新闻报道，本案例实现了校园新闻网首页</a:t>
              </a:r>
              <a:r>
                <a:rPr lang="zh-CN" altLang="en-US" sz="1200" dirty="0">
                  <a:solidFill>
                    <a:srgbClr val="727171"/>
                  </a:solidFill>
                  <a:cs typeface="+mn-ea"/>
                  <a:sym typeface="+mn-lt"/>
                </a:rPr>
                <a:t>。</a:t>
              </a:r>
              <a:endParaRPr lang="zh-CN" altLang="en-US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案例分析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922395" y="4883150"/>
            <a:ext cx="161861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校园新闻网首页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  <p:pic>
        <p:nvPicPr>
          <p:cNvPr id="64" name="图片 2"/>
          <p:cNvPicPr>
            <a:picLocks noChangeAspect="1"/>
          </p:cNvPicPr>
          <p:nvPr/>
        </p:nvPicPr>
        <p:blipFill>
          <a:blip r:embed="rId1"/>
          <a:srcRect l="193" t="15431" r="78105" b="16159"/>
          <a:stretch>
            <a:fillRect/>
          </a:stretch>
        </p:blipFill>
        <p:spPr>
          <a:xfrm>
            <a:off x="3735705" y="1758950"/>
            <a:ext cx="1718945" cy="3048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案例分析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65" name="图片 65" descr="第三章页面结构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020" y="1007110"/>
            <a:ext cx="2430780" cy="3909060"/>
          </a:xfrm>
          <a:prstGeom prst="rect">
            <a:avLst/>
          </a:prstGeom>
        </p:spPr>
      </p:pic>
      <p:sp>
        <p:nvSpPr>
          <p:cNvPr id="7" name="文本框 155"/>
          <p:cNvSpPr txBox="1"/>
          <p:nvPr/>
        </p:nvSpPr>
        <p:spPr>
          <a:xfrm>
            <a:off x="559435" y="1781175"/>
            <a:ext cx="4789170" cy="2082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页面由5个区域组成，分别是：</a:t>
            </a: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marL="171450" lvl="0" indent="-1714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导航栏：显示小程序标题；</a:t>
            </a: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marL="171450" lvl="0" indent="-1714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分类栏：显示校园新闻网小程序的栏目，用户点击不同栏目可切换到相应栏目页面；</a:t>
            </a: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marL="171450" lvl="0" indent="-1714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轮播图：通过轮播的形式展示图片；</a:t>
            </a: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marL="171450" lvl="0" indent="-1714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新闻列表：小程序主体结构，显示新闻列表信息，用户可通过上下滑动页面的方式浏览信息；</a:t>
            </a:r>
            <a:endParaRPr lang="en-US" altLang="zh-CN" sz="1200" dirty="0">
              <a:solidFill>
                <a:srgbClr val="727171"/>
              </a:solidFill>
              <a:cs typeface="+mn-ea"/>
              <a:sym typeface="+mn-lt"/>
            </a:endParaRPr>
          </a:p>
          <a:p>
            <a:pPr marL="171450" lvl="0" indent="-171450" algn="l">
              <a:lnSpc>
                <a:spcPct val="12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727171"/>
                </a:solidFill>
                <a:cs typeface="+mn-ea"/>
                <a:sym typeface="+mn-lt"/>
              </a:rPr>
              <a:t>返回顶部按钮：用户点击返回顶部按钮后，可直接回到页面顶部。</a:t>
            </a:r>
            <a:endParaRPr lang="zh-CN" altLang="en-US" sz="1200" dirty="0">
              <a:solidFill>
                <a:srgbClr val="72717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1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导航栏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99145" cy="533400"/>
            <a:chOff x="757804" y="2385864"/>
            <a:chExt cx="11202910" cy="71120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98287" y="2385864"/>
              <a:ext cx="10862427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要求：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（1）设置导航栏标题（校园新闻网）、背景颜色和标题颜色等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2413" y="2632075"/>
            <a:ext cx="3590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分类栏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99145" cy="533400"/>
            <a:chOff x="757804" y="2385864"/>
            <a:chExt cx="11202910" cy="711200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98287" y="2385864"/>
              <a:ext cx="10862427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要求：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（1）在页面分类栏显示新闻、视频、报刊和广播等分类并添加样式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7" name="图片 2"/>
          <p:cNvPicPr>
            <a:picLocks noChangeAspect="1"/>
          </p:cNvPicPr>
          <p:nvPr/>
        </p:nvPicPr>
        <p:blipFill>
          <a:blip r:embed="rId1"/>
          <a:srcRect l="193" t="20030" r="78105" b="72087"/>
          <a:stretch>
            <a:fillRect/>
          </a:stretch>
        </p:blipFill>
        <p:spPr>
          <a:xfrm>
            <a:off x="3308985" y="2602548"/>
            <a:ext cx="2526030" cy="516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轮播图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99145" cy="1196975"/>
            <a:chOff x="757804" y="2385864"/>
            <a:chExt cx="11202910" cy="1595967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98287" y="2385864"/>
              <a:ext cx="10862427" cy="1595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要求：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（1）在页面通过swiper组件和image组件添加轮播图。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（2）设置轮播图自动播放。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（3）显示轮播图指示点。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（4）设置轮播图可循环播放。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3" name="图片 4"/>
          <p:cNvPicPr>
            <a:picLocks noChangeAspect="1"/>
          </p:cNvPicPr>
          <p:nvPr/>
        </p:nvPicPr>
        <p:blipFill>
          <a:blip r:embed="rId1"/>
          <a:srcRect l="10069" t="18309" r="68981" b="50720"/>
          <a:stretch>
            <a:fillRect/>
          </a:stretch>
        </p:blipFill>
        <p:spPr>
          <a:xfrm>
            <a:off x="3369310" y="2546985"/>
            <a:ext cx="2405380" cy="2000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4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新闻列表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99145" cy="975995"/>
            <a:chOff x="757804" y="2385864"/>
            <a:chExt cx="11202910" cy="1301327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98287" y="2385864"/>
              <a:ext cx="10862427" cy="1301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要求：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（1）利用wx:for遍历新闻数据；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（2）根据新闻类型的不同使用不同的布局；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（3）展示新闻标题、作者、时间及图片。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9" name="图片 5"/>
          <p:cNvPicPr>
            <a:picLocks noChangeAspect="1"/>
          </p:cNvPicPr>
          <p:nvPr/>
        </p:nvPicPr>
        <p:blipFill>
          <a:blip r:embed="rId1"/>
          <a:srcRect l="10648" t="49506" r="69051" b="26091"/>
          <a:stretch>
            <a:fillRect/>
          </a:stretch>
        </p:blipFill>
        <p:spPr>
          <a:xfrm>
            <a:off x="3235325" y="2530475"/>
            <a:ext cx="2498090" cy="1689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02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案例：校园新闻网小程序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377190" y="791845"/>
            <a:ext cx="2576830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任务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5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返回顶部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926" y="1220430"/>
            <a:ext cx="8399145" cy="755015"/>
            <a:chOff x="757804" y="2385864"/>
            <a:chExt cx="11202910" cy="1006687"/>
          </a:xfrm>
        </p:grpSpPr>
        <p:sp>
          <p:nvSpPr>
            <p:cNvPr id="5" name="Freeform 177"/>
            <p:cNvSpPr>
              <a:spLocks noEditPoints="1"/>
            </p:cNvSpPr>
            <p:nvPr/>
          </p:nvSpPr>
          <p:spPr bwMode="auto">
            <a:xfrm>
              <a:off x="757804" y="248724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155"/>
            <p:cNvSpPr txBox="1"/>
            <p:nvPr/>
          </p:nvSpPr>
          <p:spPr>
            <a:xfrm>
              <a:off x="1098287" y="2385864"/>
              <a:ext cx="10862427" cy="100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要求：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（1）添加返回顶部按钮悬浮屏幕右下角；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sz="1200" dirty="0">
                  <a:solidFill>
                    <a:srgbClr val="727171"/>
                  </a:solidFill>
                  <a:cs typeface="+mn-ea"/>
                  <a:sym typeface="+mn-lt"/>
                </a:rPr>
                <a:t>（2）点击按钮页面回到顶部。</a:t>
              </a:r>
              <a:endParaRPr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0" name="图片 3"/>
          <p:cNvPicPr>
            <a:picLocks noChangeAspect="1"/>
          </p:cNvPicPr>
          <p:nvPr/>
        </p:nvPicPr>
        <p:blipFill>
          <a:blip r:embed="rId1"/>
          <a:srcRect l="916" t="57587" r="78557" b="17231"/>
          <a:stretch>
            <a:fillRect/>
          </a:stretch>
        </p:blipFill>
        <p:spPr>
          <a:xfrm>
            <a:off x="3116898" y="2397760"/>
            <a:ext cx="2818765" cy="1945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1208405" y="668655"/>
            <a:ext cx="6986270" cy="4203065"/>
          </a:xfrm>
          <a:prstGeom prst="rect">
            <a:avLst/>
          </a:prstGeom>
          <a:solidFill>
            <a:srgbClr val="355F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Rectangle 11"/>
          <p:cNvSpPr/>
          <p:nvPr/>
        </p:nvSpPr>
        <p:spPr>
          <a:xfrm>
            <a:off x="4210685" y="2490470"/>
            <a:ext cx="1207135" cy="371475"/>
          </a:xfrm>
          <a:prstGeom prst="rect">
            <a:avLst/>
          </a:prstGeom>
        </p:spPr>
        <p:txBody>
          <a:bodyPr wrap="none" lIns="96000" tIns="0" rIns="96000" bIns="0">
            <a:no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lt"/>
              </a:rPr>
              <a:t>本章小结</a:t>
            </a:r>
            <a:endParaRPr lang="zh-CN" altLang="en-US" sz="1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+mn-lt"/>
            </a:endParaRPr>
          </a:p>
        </p:txBody>
      </p:sp>
      <p:sp>
        <p:nvSpPr>
          <p:cNvPr id="8" name="TextBox 64"/>
          <p:cNvSpPr txBox="1"/>
          <p:nvPr/>
        </p:nvSpPr>
        <p:spPr>
          <a:xfrm>
            <a:off x="1767840" y="2957830"/>
            <a:ext cx="6191885" cy="176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>
              <a:lnSpc>
                <a:spcPct val="130000"/>
              </a:lnSpc>
              <a:spcBef>
                <a:spcPts val="800"/>
              </a:spcBef>
              <a:defRPr/>
            </a:pPr>
            <a:r>
              <a:rPr lang="en-US" altLang="zh-CN" sz="12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</a:t>
            </a:r>
            <a:r>
              <a:rPr lang="zh-CN" altLang="en-US" sz="1200" spc="3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本章完成了校园新闻网小程序首页的制作，首先介绍了要完成本案例的储备知识，包括view组件、swiper组件、scroll-view组件等，通过一些小的示例演示了每种组件的基本使用方法。最后对校园新闻网小程序进行了需求分析与设计，把整个任务分解成了导航栏、分类栏、轮播图、新闻列表、返回顶部等5个子任务，并依次实现了这5个子任务。通过这些内容的学习，掌握小程序开发中基础组件的使用。在面对类似项目的开发中能够做到举一反三。</a:t>
            </a:r>
            <a:endParaRPr lang="zh-CN" altLang="en-US" sz="1200" spc="3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42433" y="877793"/>
            <a:ext cx="1517083" cy="1517083"/>
            <a:chOff x="1927124" y="1517637"/>
            <a:chExt cx="1137812" cy="1137812"/>
          </a:xfrm>
        </p:grpSpPr>
        <p:sp>
          <p:nvSpPr>
            <p:cNvPr id="10" name="椭圆 9"/>
            <p:cNvSpPr/>
            <p:nvPr/>
          </p:nvSpPr>
          <p:spPr>
            <a:xfrm>
              <a:off x="1927124" y="1517637"/>
              <a:ext cx="1137812" cy="1137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2282511" y="1876938"/>
              <a:ext cx="427038" cy="419209"/>
            </a:xfrm>
            <a:custGeom>
              <a:avLst/>
              <a:gdLst>
                <a:gd name="T0" fmla="*/ 477551 w 1511300"/>
                <a:gd name="T1" fmla="*/ 1378409 h 1482725"/>
                <a:gd name="T2" fmla="*/ 477551 w 1511300"/>
                <a:gd name="T3" fmla="*/ 1498148 h 1482725"/>
                <a:gd name="T4" fmla="*/ 1513513 w 1511300"/>
                <a:gd name="T5" fmla="*/ 1498148 h 1482725"/>
                <a:gd name="T6" fmla="*/ 1513513 w 1511300"/>
                <a:gd name="T7" fmla="*/ 1378409 h 1482725"/>
                <a:gd name="T8" fmla="*/ 477551 w 1511300"/>
                <a:gd name="T9" fmla="*/ 1102887 h 1482725"/>
                <a:gd name="T10" fmla="*/ 477551 w 1511300"/>
                <a:gd name="T11" fmla="*/ 1223028 h 1482725"/>
                <a:gd name="T12" fmla="*/ 1513513 w 1511300"/>
                <a:gd name="T13" fmla="*/ 1223028 h 1482725"/>
                <a:gd name="T14" fmla="*/ 1513513 w 1511300"/>
                <a:gd name="T15" fmla="*/ 1102887 h 1482725"/>
                <a:gd name="T16" fmla="*/ 393890 w 1511300"/>
                <a:gd name="T17" fmla="*/ 734858 h 1482725"/>
                <a:gd name="T18" fmla="*/ 1905000 w 1511300"/>
                <a:gd name="T19" fmla="*/ 734858 h 1482725"/>
                <a:gd name="T20" fmla="*/ 1905000 w 1511300"/>
                <a:gd name="T21" fmla="*/ 1868981 h 1482725"/>
                <a:gd name="T22" fmla="*/ 40030 w 1511300"/>
                <a:gd name="T23" fmla="*/ 1868981 h 1482725"/>
                <a:gd name="T24" fmla="*/ 40030 w 1511300"/>
                <a:gd name="T25" fmla="*/ 1088471 h 1482725"/>
                <a:gd name="T26" fmla="*/ 40021 w 1511300"/>
                <a:gd name="T27" fmla="*/ 496260 h 1482725"/>
                <a:gd name="T28" fmla="*/ 280147 w 1511300"/>
                <a:gd name="T29" fmla="*/ 735387 h 1482725"/>
                <a:gd name="T30" fmla="*/ 40021 w 1511300"/>
                <a:gd name="T31" fmla="*/ 974512 h 1482725"/>
                <a:gd name="T32" fmla="*/ 687305 w 1511300"/>
                <a:gd name="T33" fmla="*/ 278324 h 1482725"/>
                <a:gd name="T34" fmla="*/ 444326 w 1511300"/>
                <a:gd name="T35" fmla="*/ 323177 h 1482725"/>
                <a:gd name="T36" fmla="*/ 581628 w 1511300"/>
                <a:gd name="T37" fmla="*/ 559853 h 1482725"/>
                <a:gd name="T38" fmla="*/ 824206 w 1511300"/>
                <a:gd name="T39" fmla="*/ 515401 h 1482725"/>
                <a:gd name="T40" fmla="*/ 1183269 w 1511300"/>
                <a:gd name="T41" fmla="*/ 187419 h 1482725"/>
                <a:gd name="T42" fmla="*/ 940291 w 1511300"/>
                <a:gd name="T43" fmla="*/ 231871 h 1482725"/>
                <a:gd name="T44" fmla="*/ 1077592 w 1511300"/>
                <a:gd name="T45" fmla="*/ 468547 h 1482725"/>
                <a:gd name="T46" fmla="*/ 1320571 w 1511300"/>
                <a:gd name="T47" fmla="*/ 423695 h 1482725"/>
                <a:gd name="T48" fmla="*/ 1679235 w 1511300"/>
                <a:gd name="T49" fmla="*/ 96513 h 1482725"/>
                <a:gd name="T50" fmla="*/ 1436656 w 1511300"/>
                <a:gd name="T51" fmla="*/ 140965 h 1482725"/>
                <a:gd name="T52" fmla="*/ 1573557 w 1511300"/>
                <a:gd name="T53" fmla="*/ 377240 h 1482725"/>
                <a:gd name="T54" fmla="*/ 1794118 w 1511300"/>
                <a:gd name="T55" fmla="*/ 336793 h 1482725"/>
                <a:gd name="T56" fmla="*/ 1782910 w 1511300"/>
                <a:gd name="T57" fmla="*/ 274721 h 1482725"/>
                <a:gd name="T58" fmla="*/ 1805327 w 1511300"/>
                <a:gd name="T59" fmla="*/ 0 h 1482725"/>
                <a:gd name="T60" fmla="*/ 1877781 w 1511300"/>
                <a:gd name="T61" fmla="*/ 394860 h 1482725"/>
                <a:gd name="T62" fmla="*/ 344653 w 1511300"/>
                <a:gd name="T63" fmla="*/ 676389 h 1482725"/>
                <a:gd name="T64" fmla="*/ 0 w 1511300"/>
                <a:gd name="T65" fmla="*/ 331186 h 148272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11300" h="1482725">
                  <a:moveTo>
                    <a:pt x="378857" y="1093538"/>
                  </a:moveTo>
                  <a:lnTo>
                    <a:pt x="378857" y="1188531"/>
                  </a:lnTo>
                  <a:lnTo>
                    <a:pt x="1200720" y="1188531"/>
                  </a:lnTo>
                  <a:lnTo>
                    <a:pt x="1200720" y="1093538"/>
                  </a:lnTo>
                  <a:lnTo>
                    <a:pt x="378857" y="1093538"/>
                  </a:lnTo>
                  <a:close/>
                  <a:moveTo>
                    <a:pt x="378857" y="874957"/>
                  </a:moveTo>
                  <a:lnTo>
                    <a:pt x="378857" y="970269"/>
                  </a:lnTo>
                  <a:lnTo>
                    <a:pt x="1200720" y="970269"/>
                  </a:lnTo>
                  <a:lnTo>
                    <a:pt x="1200720" y="874957"/>
                  </a:lnTo>
                  <a:lnTo>
                    <a:pt x="378857" y="874957"/>
                  </a:lnTo>
                  <a:close/>
                  <a:moveTo>
                    <a:pt x="312486" y="582987"/>
                  </a:moveTo>
                  <a:lnTo>
                    <a:pt x="1511300" y="582987"/>
                  </a:lnTo>
                  <a:lnTo>
                    <a:pt x="1511300" y="1482725"/>
                  </a:lnTo>
                  <a:lnTo>
                    <a:pt x="31757" y="1482725"/>
                  </a:lnTo>
                  <a:lnTo>
                    <a:pt x="31757" y="863520"/>
                  </a:lnTo>
                  <a:lnTo>
                    <a:pt x="312486" y="582987"/>
                  </a:lnTo>
                  <a:close/>
                  <a:moveTo>
                    <a:pt x="31750" y="393700"/>
                  </a:moveTo>
                  <a:lnTo>
                    <a:pt x="222250" y="583407"/>
                  </a:lnTo>
                  <a:lnTo>
                    <a:pt x="31750" y="773113"/>
                  </a:lnTo>
                  <a:lnTo>
                    <a:pt x="31750" y="393700"/>
                  </a:lnTo>
                  <a:close/>
                  <a:moveTo>
                    <a:pt x="545262" y="220804"/>
                  </a:moveTo>
                  <a:lnTo>
                    <a:pt x="352499" y="256387"/>
                  </a:lnTo>
                  <a:lnTo>
                    <a:pt x="461425" y="444150"/>
                  </a:lnTo>
                  <a:lnTo>
                    <a:pt x="653870" y="408885"/>
                  </a:lnTo>
                  <a:lnTo>
                    <a:pt x="545262" y="220804"/>
                  </a:lnTo>
                  <a:close/>
                  <a:moveTo>
                    <a:pt x="938727" y="148686"/>
                  </a:moveTo>
                  <a:lnTo>
                    <a:pt x="745964" y="183951"/>
                  </a:lnTo>
                  <a:lnTo>
                    <a:pt x="854890" y="371714"/>
                  </a:lnTo>
                  <a:lnTo>
                    <a:pt x="1047653" y="336131"/>
                  </a:lnTo>
                  <a:lnTo>
                    <a:pt x="938727" y="148686"/>
                  </a:lnTo>
                  <a:close/>
                  <a:moveTo>
                    <a:pt x="1332193" y="76567"/>
                  </a:moveTo>
                  <a:lnTo>
                    <a:pt x="1139747" y="111832"/>
                  </a:lnTo>
                  <a:lnTo>
                    <a:pt x="1248355" y="299277"/>
                  </a:lnTo>
                  <a:lnTo>
                    <a:pt x="1423334" y="267189"/>
                  </a:lnTo>
                  <a:lnTo>
                    <a:pt x="1414442" y="217945"/>
                  </a:lnTo>
                  <a:lnTo>
                    <a:pt x="1332193" y="76567"/>
                  </a:lnTo>
                  <a:close/>
                  <a:moveTo>
                    <a:pt x="1432226" y="0"/>
                  </a:moveTo>
                  <a:lnTo>
                    <a:pt x="1489706" y="313256"/>
                  </a:lnTo>
                  <a:lnTo>
                    <a:pt x="273425" y="536602"/>
                  </a:lnTo>
                  <a:lnTo>
                    <a:pt x="0" y="262741"/>
                  </a:lnTo>
                  <a:lnTo>
                    <a:pt x="1432226" y="0"/>
                  </a:lnTo>
                  <a:close/>
                </a:path>
              </a:pathLst>
            </a:custGeom>
            <a:solidFill>
              <a:srgbClr val="355F93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249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291" y="50004"/>
            <a:ext cx="903956" cy="885327"/>
            <a:chOff x="3776040" y="4405586"/>
            <a:chExt cx="2021840" cy="2021840"/>
          </a:xfrm>
        </p:grpSpPr>
        <p:sp>
          <p:nvSpPr>
            <p:cNvPr id="35" name="PA_椭圆 75"/>
            <p:cNvSpPr/>
            <p:nvPr>
              <p:custDataLst>
                <p:tags r:id="rId1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36" name="图片 3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" y="-192505"/>
            <a:ext cx="9143997" cy="5336006"/>
            <a:chOff x="-3" y="-192505"/>
            <a:chExt cx="9143997" cy="53360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2500" r="12500"/>
            <a:stretch>
              <a:fillRect/>
            </a:stretch>
          </p:blipFill>
          <p:spPr>
            <a:xfrm rot="10800000" flipV="1">
              <a:off x="-3" y="-192505"/>
              <a:ext cx="9143997" cy="5336006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3909059" y="2847283"/>
              <a:ext cx="2071239" cy="655231"/>
              <a:chOff x="338874" y="3119836"/>
              <a:chExt cx="1718527" cy="687840"/>
            </a:xfrm>
            <a:solidFill>
              <a:schemeClr val="bg1"/>
            </a:solidFill>
          </p:grpSpPr>
          <p:sp>
            <p:nvSpPr>
              <p:cNvPr id="5" name="文本框 16"/>
              <p:cNvSpPr txBox="1"/>
              <p:nvPr/>
            </p:nvSpPr>
            <p:spPr>
              <a:xfrm>
                <a:off x="338874" y="3468344"/>
                <a:ext cx="1718526" cy="339332"/>
              </a:xfrm>
              <a:prstGeom prst="rect">
                <a:avLst/>
              </a:prstGeom>
              <a:grp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2450" b="1">
                    <a:solidFill>
                      <a:srgbClr val="D2DCE6"/>
                    </a:solidFill>
                    <a:cs typeface="+mn-ea"/>
                    <a:sym typeface="+mn-lt"/>
                  </a:rPr>
                  <a:t>MINI PROGRAM</a:t>
                </a:r>
                <a:endParaRPr lang="en-US" altLang="zh-CN" sz="21525" b="1" dirty="0">
                  <a:solidFill>
                    <a:srgbClr val="D2DCE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230332" y="3119836"/>
                <a:ext cx="827069" cy="218356"/>
              </a:xfrm>
              <a:prstGeom prst="rect">
                <a:avLst/>
              </a:prstGeom>
              <a:grp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2450" b="1">
                    <a:solidFill>
                      <a:srgbClr val="396692"/>
                    </a:solidFill>
                    <a:cs typeface="+mn-ea"/>
                    <a:sym typeface="+mn-lt"/>
                  </a:rPr>
                  <a:t>WECHAT</a:t>
                </a:r>
                <a:endParaRPr lang="en-US" altLang="zh-CN" sz="12450" b="1" dirty="0">
                  <a:solidFill>
                    <a:srgbClr val="39669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文本占位符 5"/>
          <p:cNvSpPr txBox="1"/>
          <p:nvPr/>
        </p:nvSpPr>
        <p:spPr>
          <a:xfrm>
            <a:off x="638165" y="2513414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cs typeface="+mn-ea"/>
                <a:sym typeface="+mn-lt"/>
              </a:rPr>
              <a:t>微信小程序课程组</a:t>
            </a:r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7506" y="784051"/>
            <a:ext cx="4631999" cy="983978"/>
            <a:chOff x="632050" y="1220616"/>
            <a:chExt cx="4631999" cy="9839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38165" y="1220616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2050" y="2204594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/>
          </p:nvSpPr>
          <p:spPr bwMode="auto">
            <a:xfrm>
              <a:off x="1963645" y="1432071"/>
              <a:ext cx="2318385" cy="560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spc="30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 谢谢观看</a:t>
              </a:r>
              <a:endParaRPr lang="en-US" altLang="zh-CN" sz="3200" b="1" spc="3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5911" y="3055288"/>
            <a:ext cx="1160665" cy="1136745"/>
            <a:chOff x="3776040" y="4405586"/>
            <a:chExt cx="2021840" cy="2021840"/>
          </a:xfrm>
        </p:grpSpPr>
        <p:sp>
          <p:nvSpPr>
            <p:cNvPr id="17" name="PA_椭圆 75"/>
            <p:cNvSpPr/>
            <p:nvPr>
              <p:custDataLst>
                <p:tags r:id="rId3"/>
              </p:custDataLst>
            </p:nvPr>
          </p:nvSpPr>
          <p:spPr>
            <a:xfrm>
              <a:off x="3994173" y="4626101"/>
              <a:ext cx="1734620" cy="173462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思源黑体" panose="020B0500000000000000" pitchFamily="34" charset="-122"/>
              </a:endParaRPr>
            </a:p>
          </p:txBody>
        </p:sp>
        <p:pic>
          <p:nvPicPr>
            <p:cNvPr id="18" name="图片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6040" y="4405586"/>
              <a:ext cx="2021840" cy="202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>
              <a:fillRect/>
            </a:stretch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/>
          <p:cNvSpPr txBox="1"/>
          <p:nvPr/>
        </p:nvSpPr>
        <p:spPr>
          <a:xfrm>
            <a:off x="2278622" y="212512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endParaRPr lang="zh-CN" altLang="en-US" sz="41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/>
          <p:cNvSpPr txBox="1"/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视图容器（view）组件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39271" y="1412565"/>
            <a:ext cx="8198825" cy="533400"/>
            <a:chOff x="757804" y="1688480"/>
            <a:chExt cx="10935720" cy="711200"/>
          </a:xfrm>
        </p:grpSpPr>
        <p:sp>
          <p:nvSpPr>
            <p:cNvPr id="54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p>
              <a:pPr defTabSz="685800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152"/>
            <p:cNvSpPr txBox="1"/>
            <p:nvPr/>
          </p:nvSpPr>
          <p:spPr>
            <a:xfrm>
              <a:off x="1003868" y="1688480"/>
              <a:ext cx="10689656" cy="71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lnSpc>
                  <a:spcPct val="120000"/>
                </a:lnSpc>
              </a:pP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view组件是最常用的，也是最简单的视图容器。它是一个块级容器组件，它没有特殊的功能，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主要用于布局展示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，是布局中最基本的UI组件。几乎所有复杂的布局都可以通过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嵌套view来实现</a:t>
              </a:r>
              <a:r>
                <a:rPr lang="en-US" altLang="zh-CN" sz="1200" dirty="0">
                  <a:solidFill>
                    <a:srgbClr val="727171"/>
                  </a:solidFill>
                  <a:cs typeface="+mn-ea"/>
                  <a:sym typeface="+mn-lt"/>
                </a:rPr>
                <a:t>。</a:t>
              </a:r>
              <a:endParaRPr lang="en-US" altLang="zh-CN" sz="1200" dirty="0">
                <a:solidFill>
                  <a:srgbClr val="72717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857625" y="2316480"/>
            <a:ext cx="146621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b="0" dirty="0">
                <a:solidFill>
                  <a:srgbClr val="727171"/>
                </a:solidFill>
                <a:cs typeface="+mn-ea"/>
              </a:rPr>
              <a:t>组件的公共属性</a:t>
            </a:r>
            <a:endParaRPr lang="en-US" altLang="zh-CN" b="0" dirty="0">
              <a:solidFill>
                <a:srgbClr val="727171"/>
              </a:solidFill>
              <a:cs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916305" y="2673985"/>
          <a:ext cx="7345045" cy="1992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890"/>
                <a:gridCol w="1135380"/>
                <a:gridCol w="2077720"/>
                <a:gridCol w="2853055"/>
              </a:tblGrid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属性名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描述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注解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76200" marB="7620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220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id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组件的唯一标示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保持整个页面唯一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15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class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组件的样式类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在对应的 WXSS 中定义的样式类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style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组件的内联样式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可以动态设置的内联样式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260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hidden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组件是否显示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所有组件默认显示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730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data-*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Any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自定义属性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组件上触发的事件时，会发送给事件处理函数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330"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bind* / catch*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EventHandler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组件的事件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15240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8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详见</a:t>
                      </a:r>
                      <a:r>
                        <a:rPr lang="zh-CN" alt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事件</a:t>
                      </a:r>
                      <a:endParaRPr lang="zh-CN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视图容器（view）组件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463675" y="2233295"/>
          <a:ext cx="6390640" cy="1946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330"/>
                <a:gridCol w="855345"/>
                <a:gridCol w="687070"/>
                <a:gridCol w="513080"/>
                <a:gridCol w="2710815"/>
              </a:tblGrid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属性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17779" marB="36194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类型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17779" marB="36194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默认值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17779" marB="36194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必填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17779" marB="36194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说明</a:t>
                      </a:r>
                      <a:endParaRPr lang="en-US" altLang="en-US" sz="1000" b="1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17779" marB="36194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30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hover-class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string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none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指定按下去的样式类。当 </a:t>
                      </a:r>
                      <a:r>
                        <a:rPr lang="en-US" sz="1000" b="0">
                          <a:solidFill>
                            <a:srgbClr val="353535"/>
                          </a:solidFill>
                          <a:latin typeface="Consolas" panose="020B0609020204030204" charset="0"/>
                          <a:cs typeface="Consolas" panose="020B0609020204030204" charset="0"/>
                        </a:rPr>
                        <a:t>hover-class="none"</a:t>
                      </a: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时，没有点击态效果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hover-stop-propagation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boolean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false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指定是否阻止本节点的祖先节点出现点击态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hover-start-time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50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按住后多久出现点击态，单位毫秒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hover-stay-time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number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400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否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353535"/>
                          </a:solidFill>
                          <a:latin typeface="Microsoft YaHei UI" panose="020B0503020204020204" charset="-122"/>
                          <a:ea typeface="Microsoft YaHei UI" panose="020B0503020204020204" charset="-122"/>
                          <a:cs typeface="Microsoft YaHei UI" panose="020B0503020204020204" charset="-122"/>
                        </a:rPr>
                        <a:t>手指松开后点击态保留时间，单位毫秒</a:t>
                      </a:r>
                      <a:endParaRPr lang="en-US" altLang="en-US" sz="1000" b="0">
                        <a:solidFill>
                          <a:srgbClr val="353535"/>
                        </a:solidFill>
                        <a:latin typeface="Microsoft YaHei UI" panose="020B0503020204020204" charset="-122"/>
                        <a:ea typeface="Microsoft YaHei UI" panose="020B0503020204020204" charset="-122"/>
                        <a:cs typeface="Microsoft YaHei UI" panose="020B0503020204020204" charset="-122"/>
                      </a:endParaRPr>
                    </a:p>
                  </a:txBody>
                  <a:tcPr marL="15240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956050" y="1711325"/>
            <a:ext cx="151257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200" b="0" dirty="0">
                <a:solidFill>
                  <a:srgbClr val="727171"/>
                </a:solidFill>
                <a:cs typeface="+mn-ea"/>
              </a:rPr>
              <a:t>view组件私有属性</a:t>
            </a:r>
            <a:endParaRPr lang="en-US" altLang="zh-CN" sz="1200" dirty="0">
              <a:solidFill>
                <a:srgbClr val="727171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0" grpId="0"/>
      <p:bldP spid="10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视图容器（view）组件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9088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1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56" name="图片 3"/>
          <p:cNvPicPr>
            <a:picLocks noChangeAspect="1"/>
          </p:cNvPicPr>
          <p:nvPr/>
        </p:nvPicPr>
        <p:blipFill>
          <a:blip r:embed="rId1"/>
          <a:srcRect l="12128" t="11996" r="67094" b="62398"/>
          <a:stretch>
            <a:fillRect/>
          </a:stretch>
        </p:blipFill>
        <p:spPr>
          <a:xfrm>
            <a:off x="2842895" y="1978025"/>
            <a:ext cx="2999740" cy="207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5" y="135255"/>
            <a:ext cx="7886700" cy="420370"/>
          </a:xfrm>
        </p:spPr>
        <p:txBody>
          <a:bodyPr/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151"/>
          <p:cNvSpPr txBox="1"/>
          <p:nvPr/>
        </p:nvSpPr>
        <p:spPr>
          <a:xfrm>
            <a:off x="513188" y="887625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视图容器（view）组件</a:t>
            </a:r>
            <a:endParaRPr lang="zh-CN" altLang="en-US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83260" y="1285240"/>
            <a:ext cx="18910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b="1">
                <a:latin typeface="+mj-lt"/>
                <a:ea typeface="+mj-lt"/>
                <a:cs typeface="+mj-lt"/>
              </a:rPr>
              <a:t>实例</a:t>
            </a:r>
            <a:r>
              <a:rPr lang="en-US" altLang="zh-CN" b="1">
                <a:latin typeface="+mj-lt"/>
                <a:ea typeface="+mj-lt"/>
                <a:cs typeface="+mj-lt"/>
              </a:rPr>
              <a:t>2</a:t>
            </a:r>
            <a:endParaRPr lang="en-US" altLang="zh-CN" sz="1600" b="1">
              <a:latin typeface="+mj-lt"/>
              <a:ea typeface="+mj-lt"/>
              <a:cs typeface="+mj-lt"/>
            </a:endParaRPr>
          </a:p>
        </p:txBody>
      </p:sp>
      <p:pic>
        <p:nvPicPr>
          <p:cNvPr id="57" name="图片 4"/>
          <p:cNvPicPr>
            <a:picLocks noChangeAspect="1"/>
          </p:cNvPicPr>
          <p:nvPr/>
        </p:nvPicPr>
        <p:blipFill>
          <a:blip r:embed="rId1"/>
          <a:srcRect l="443" t="19440" r="78229" b="27963"/>
          <a:stretch>
            <a:fillRect/>
          </a:stretch>
        </p:blipFill>
        <p:spPr>
          <a:xfrm>
            <a:off x="3495040" y="1591945"/>
            <a:ext cx="2153920" cy="298958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05" grpId="0"/>
      <p:bldP spid="10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" name="文本框 151"/>
          <p:cNvSpPr txBox="1"/>
          <p:nvPr/>
        </p:nvSpPr>
        <p:spPr>
          <a:xfrm>
            <a:off x="480168" y="894610"/>
            <a:ext cx="2405963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defTabSz="685800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课堂实践</a:t>
            </a:r>
            <a:r>
              <a:rPr lang="en-US" altLang="zh-CN" sz="15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3-1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302895" y="135255"/>
            <a:ext cx="7886700" cy="420370"/>
          </a:xfr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rgbClr val="124062"/>
                </a:solidFill>
                <a:cs typeface="+mn-ea"/>
                <a:sym typeface="+mn-lt"/>
              </a:rPr>
              <a:t>01 </a:t>
            </a:r>
            <a:r>
              <a:rPr lang="zh-CN" altLang="en-US" sz="2400" dirty="0">
                <a:solidFill>
                  <a:srgbClr val="124062"/>
                </a:solidFill>
                <a:cs typeface="+mn-ea"/>
                <a:sym typeface="+mn-lt"/>
              </a:rPr>
              <a:t>视图与基础组件</a:t>
            </a:r>
            <a:br>
              <a:rPr lang="zh-CN" altLang="en-US" sz="2400" b="1" dirty="0">
                <a:solidFill>
                  <a:srgbClr val="124062"/>
                </a:solidFill>
                <a:cs typeface="+mn-ea"/>
                <a:sym typeface="+mn-lt"/>
              </a:rPr>
            </a:br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480060" y="655320"/>
            <a:ext cx="8216900" cy="6985"/>
          </a:xfrm>
          <a:prstGeom prst="line">
            <a:avLst/>
          </a:prstGeom>
          <a:ln w="15875" cap="sq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4" t="27904" r="574" b="50199"/>
          <a:stretch>
            <a:fillRect/>
          </a:stretch>
        </p:blipFill>
        <p:spPr>
          <a:xfrm>
            <a:off x="2488565" y="1612900"/>
            <a:ext cx="3892550" cy="1767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02000" y="4057015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https://www.iconfont.cn/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ABLE_BEAUTIFY" val="smartTable{16d6feed-fd27-49e2-a0a8-bc373ae5022d}"/>
</p:tagLst>
</file>

<file path=ppt/tags/tag11.xml><?xml version="1.0" encoding="utf-8"?>
<p:tagLst xmlns:p="http://schemas.openxmlformats.org/presentationml/2006/main">
  <p:tag name="KSO_WM_UNIT_TABLE_BEAUTIFY" val="smartTable{53242147-7d06-41bc-bf15-87c29539ce02}"/>
</p:tagLst>
</file>

<file path=ppt/tags/tag12.xml><?xml version="1.0" encoding="utf-8"?>
<p:tagLst xmlns:p="http://schemas.openxmlformats.org/presentationml/2006/main">
  <p:tag name="KSO_WM_UNIT_TABLE_BEAUTIFY" val="smartTable{a0530a15-e2ad-4a78-a499-048067faaba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ISPRING_PRESENTATION_TITLE" val="简约科技风大气商业融资创业计划书PPT模板"/>
  <p:tag name="COMMONDATA" val="eyJoZGlkIjoiZmI4NjZhMzNiYTEzZGUyOTRmNDc4YTE0NzkxZjkxMzcifQ==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TABLE_BEAUTIFY" val="smartTable{f0dccad4-baa0-413c-8eba-011441a54b31}"/>
  <p:tag name="TABLE_ENDDRAG_ORIGIN_RECT" val="542*247"/>
  <p:tag name="TABLE_ENDDRAG_RECT" val="78*88*542*247"/>
</p:tagLst>
</file>

<file path=ppt/tags/tag5.xml><?xml version="1.0" encoding="utf-8"?>
<p:tagLst xmlns:p="http://schemas.openxmlformats.org/presentationml/2006/main">
  <p:tag name="KSO_WM_UNIT_TABLE_BEAUTIFY" val="smartTable{76bbe9d1-e4e5-48d9-8ec6-d7e5d3e563a4}"/>
  <p:tag name="TABLE_ENDDRAG_ORIGIN_RECT" val="472*137"/>
  <p:tag name="TABLE_ENDDRAG_RECT" val="123*204*472*137"/>
</p:tagLst>
</file>

<file path=ppt/tags/tag6.xml><?xml version="1.0" encoding="utf-8"?>
<p:tagLst xmlns:p="http://schemas.openxmlformats.org/presentationml/2006/main">
  <p:tag name="KSO_WM_UNIT_PLACING_PICTURE_USER_VIEWPORT" val="{&quot;height&quot;:14220,&quot;width&quot;:7020}"/>
</p:tagLst>
</file>

<file path=ppt/tags/tag7.xml><?xml version="1.0" encoding="utf-8"?>
<p:tagLst xmlns:p="http://schemas.openxmlformats.org/presentationml/2006/main">
  <p:tag name="KSO_WM_UNIT_TABLE_BEAUTIFY" val="smartTable{74173fe5-4d0c-4240-a704-a9f32bdde776}"/>
</p:tagLst>
</file>

<file path=ppt/tags/tag8.xml><?xml version="1.0" encoding="utf-8"?>
<p:tagLst xmlns:p="http://schemas.openxmlformats.org/presentationml/2006/main">
  <p:tag name="KSO_WM_UNIT_TABLE_BEAUTIFY" val="smartTable{9d284807-f8d1-4351-b741-110157919f13}"/>
</p:tagLst>
</file>

<file path=ppt/tags/tag9.xml><?xml version="1.0" encoding="utf-8"?>
<p:tagLst xmlns:p="http://schemas.openxmlformats.org/presentationml/2006/main">
  <p:tag name="KSO_WM_UNIT_TABLE_BEAUTIFY" val="smartTable{1128edf2-7e76-425c-ab7f-684b2dde8315}"/>
  <p:tag name="TABLE_ENDDRAG_ORIGIN_RECT" val="503*269"/>
  <p:tag name="TABLE_ENDDRAG_RECT" val="126*146*503*269"/>
</p:tagLst>
</file>

<file path=ppt/theme/theme1.xml><?xml version="1.0" encoding="utf-8"?>
<a:theme xmlns:a="http://schemas.openxmlformats.org/drawingml/2006/main" name="Office 主题">
  <a:themeElements>
    <a:clrScheme name="自定义 5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6692"/>
      </a:accent1>
      <a:accent2>
        <a:srgbClr val="758AA4"/>
      </a:accent2>
      <a:accent3>
        <a:srgbClr val="8E96A1"/>
      </a:accent3>
      <a:accent4>
        <a:srgbClr val="98999A"/>
      </a:accent4>
      <a:accent5>
        <a:srgbClr val="ADADAD"/>
      </a:accent5>
      <a:accent6>
        <a:srgbClr val="778495"/>
      </a:accent6>
      <a:hlink>
        <a:srgbClr val="4276AA"/>
      </a:hlink>
      <a:folHlink>
        <a:srgbClr val="BFBFBF"/>
      </a:folHlink>
    </a:clrScheme>
    <a:fontScheme name="e1lzljrg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5235</Words>
  <Application>WPS 演示</Application>
  <PresentationFormat>全屏显示(16:9)</PresentationFormat>
  <Paragraphs>969</Paragraphs>
  <Slides>39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黑体</vt:lpstr>
      <vt:lpstr>思源黑体</vt:lpstr>
      <vt:lpstr>Microsoft YaHei UI</vt:lpstr>
      <vt:lpstr>Consolas</vt:lpstr>
      <vt:lpstr>字魂59号-创粗黑</vt:lpstr>
      <vt:lpstr>Arial Unicode MS</vt:lpstr>
      <vt:lpstr>Calibri</vt:lpstr>
      <vt:lpstr>思源黑体 CN Light</vt:lpstr>
      <vt:lpstr>Office 主题</vt:lpstr>
      <vt:lpstr>PowerPoint 演示文稿</vt:lpstr>
      <vt:lpstr>PowerPoint 演示文稿</vt:lpstr>
      <vt:lpstr>PowerPoint 演示文稿</vt:lpstr>
      <vt:lpstr>PowerPoint 演示文稿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01 视图与基础组件 </vt:lpstr>
      <vt:lpstr>PowerPoint 演示文稿</vt:lpstr>
      <vt:lpstr>02案例：校园新闻网小程序  </vt:lpstr>
      <vt:lpstr>02案例：校园新闻网小程序  </vt:lpstr>
      <vt:lpstr>02案例：校园新闻网小程序  </vt:lpstr>
      <vt:lpstr>02案例：校园新闻网小程序  </vt:lpstr>
      <vt:lpstr>02案例：校园新闻网小程序  </vt:lpstr>
      <vt:lpstr>02案例：校园新闻网小程序  </vt:lpstr>
      <vt:lpstr>02案例：校园新闻网小程序序  </vt:lpstr>
      <vt:lpstr>02案例：校园新闻网小程序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简约科技风大气商业融资创业计划书PPT模板</dc:title>
  <dc:creator/>
  <cp:lastModifiedBy>刘斌</cp:lastModifiedBy>
  <cp:revision>196</cp:revision>
  <dcterms:created xsi:type="dcterms:W3CDTF">2017-02-19T15:11:00Z</dcterms:created>
  <dcterms:modified xsi:type="dcterms:W3CDTF">2022-05-25T05:19:32Z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4DB718D4B7E640ECB2B1398CF84DCED8</vt:lpwstr>
  </property>
  <property fmtid="{D5CDD505-2E9C-101B-9397-08002B2CF9AE}" pid="3" name="KSOProductBuildVer">
    <vt:lpwstr>2052-11.1.0.11691</vt:lpwstr>
  </property>
</Properties>
</file>